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8" r:id="rId2"/>
    <p:sldId id="274" r:id="rId3"/>
    <p:sldId id="295" r:id="rId4"/>
    <p:sldId id="279" r:id="rId5"/>
    <p:sldId id="280" r:id="rId6"/>
    <p:sldId id="288" r:id="rId7"/>
    <p:sldId id="293" r:id="rId8"/>
    <p:sldId id="300" r:id="rId9"/>
    <p:sldId id="289" r:id="rId10"/>
    <p:sldId id="296" r:id="rId11"/>
    <p:sldId id="298" r:id="rId12"/>
    <p:sldId id="299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3B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B94BC1-93D1-E154-F980-E5D1F8482587}" v="8" dt="2026-04-28T01:47:08.4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1627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D5040-59A5-4D49-8A01-789BBD904D2D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783C6-E858-4B9B-9456-91B62DFDD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795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Collaborating and supporting people with vision impairment and doing outreach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E783C6-E858-4B9B-9456-91B62DFDD5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86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81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48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39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446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9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063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85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88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5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27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88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790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52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0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346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666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12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1164C8-6D80-465F-8861-E068471A44D5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0314F5-2BFC-42BF-BD5B-44FD9CFF7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89D35B1-0ED5-4358-8CAE-A9E49412A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DEF6545-5A42-469E-8778-86CA01CD46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3B08853F-842C-4D0A-9A89-D05CB39903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A436FB18-2D01-4AAB-AD10-2D1208310F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9EFB8341-7A7B-46E4-AF94-689147AD0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C4D84136-7804-4605-AC9F-238A3665EE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4EC6F81C-51C2-4A6F-8B94-562DA67362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65B30C-427F-449E-B039-E288E85D8A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9F47D947-83F7-46E3-872B-0777122A0A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0C7B45B-6634-46FA-862D-B86F1C3C5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C7504CC0-DD94-4ED9-ADC9-6FE7AEA33F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64268326-B6DD-4E00-9788-6C319279AC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92C7B3DE-DB23-4AAC-B142-C803C0C0A1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1EEF04DC-4E0D-4127-A98D-EA81C3B2DE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84966D2-3C9B-4F47-8231-1DEC33D3BD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6066" y="321734"/>
            <a:ext cx="11074201" cy="6214533"/>
          </a:xfrm>
          <a:custGeom>
            <a:avLst/>
            <a:gdLst>
              <a:gd name="connsiteX0" fmla="*/ 815396 w 11074201"/>
              <a:gd name="connsiteY0" fmla="*/ 0 h 6214533"/>
              <a:gd name="connsiteX1" fmla="*/ 11074201 w 11074201"/>
              <a:gd name="connsiteY1" fmla="*/ 0 h 6214533"/>
              <a:gd name="connsiteX2" fmla="*/ 11074201 w 11074201"/>
              <a:gd name="connsiteY2" fmla="*/ 6214533 h 6214533"/>
              <a:gd name="connsiteX3" fmla="*/ 1498193 w 11074201"/>
              <a:gd name="connsiteY3" fmla="*/ 6214533 h 6214533"/>
              <a:gd name="connsiteX4" fmla="*/ 0 w 11074201"/>
              <a:gd name="connsiteY4" fmla="*/ 4992543 h 6214533"/>
              <a:gd name="connsiteX5" fmla="*/ 433971 w 11074201"/>
              <a:gd name="connsiteY5" fmla="*/ 2335405 h 621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74201" h="6214533">
                <a:moveTo>
                  <a:pt x="815396" y="0"/>
                </a:moveTo>
                <a:lnTo>
                  <a:pt x="11074201" y="0"/>
                </a:lnTo>
                <a:lnTo>
                  <a:pt x="11074201" y="6214533"/>
                </a:lnTo>
                <a:lnTo>
                  <a:pt x="1498193" y="6214533"/>
                </a:lnTo>
                <a:lnTo>
                  <a:pt x="0" y="4992543"/>
                </a:lnTo>
                <a:cubicBezTo>
                  <a:pt x="141071" y="4106831"/>
                  <a:pt x="287521" y="3221118"/>
                  <a:pt x="433971" y="2335405"/>
                </a:cubicBezTo>
                <a:close/>
              </a:path>
            </a:pathLst>
          </a:custGeom>
          <a:solidFill>
            <a:srgbClr val="FFFFFF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  <a:tileRect/>
            </a:gra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Volar CIL new logo 8-09">
            <a:extLst>
              <a:ext uri="{FF2B5EF4-FFF2-40B4-BE49-F238E27FC236}">
                <a16:creationId xmlns:a16="http://schemas.microsoft.com/office/drawing/2014/main" id="{CF6D1A97-D2F1-9A6E-68A3-2A7928D50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79928" y="1306287"/>
            <a:ext cx="8182233" cy="2776262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DBD8B78-102C-1222-325C-FF0876CBA86A}"/>
              </a:ext>
            </a:extLst>
          </p:cNvPr>
          <p:cNvSpPr txBox="1"/>
          <p:nvPr/>
        </p:nvSpPr>
        <p:spPr>
          <a:xfrm>
            <a:off x="3048000" y="2831294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endParaRPr lang="en-US" sz="1800" b="1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ctr">
              <a:buNone/>
            </a:pPr>
            <a:endParaRPr lang="en-US" b="1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ctr">
              <a:buNone/>
            </a:pPr>
            <a:endParaRPr lang="en-US" sz="1800" b="1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ctr">
              <a:buNone/>
            </a:pPr>
            <a:endParaRPr lang="en-US" b="1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ctr">
              <a:buNone/>
            </a:pPr>
            <a:endParaRPr lang="en-US" sz="1800" b="1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ctr">
              <a:buNone/>
            </a:pPr>
            <a:r>
              <a:rPr lang="en-US" sz="18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45 Years of</a:t>
            </a:r>
            <a:endParaRPr lang="en-US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ctr">
              <a:buNone/>
            </a:pPr>
            <a:r>
              <a:rPr lang="en-US" sz="18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Providing Support, Resources, and Advocacy for Community Independence</a:t>
            </a:r>
            <a:endParaRPr lang="en-US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ctr">
              <a:buNone/>
            </a:pPr>
            <a:r>
              <a:rPr lang="en-US" sz="18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the El Paso County &amp; HHSC Region X</a:t>
            </a:r>
            <a:endParaRPr lang="en-US" sz="18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579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B78F4-0012-B524-6E6F-DFCC7AC7A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2DFFB-5D62-41F8-29C0-A19E08497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059" y="142461"/>
            <a:ext cx="10018713" cy="1752599"/>
          </a:xfrm>
        </p:spPr>
        <p:txBody>
          <a:bodyPr>
            <a:normAutofit/>
          </a:bodyPr>
          <a:lstStyle/>
          <a:p>
            <a:r>
              <a:rPr lang="en-US" sz="6000" b="1">
                <a:ln w="3175" cmpd="sng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Current Priorities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AF87C0-D444-E1B0-9755-C458584C0DD0}"/>
              </a:ext>
            </a:extLst>
          </p:cNvPr>
          <p:cNvSpPr txBox="1"/>
          <p:nvPr/>
        </p:nvSpPr>
        <p:spPr>
          <a:xfrm>
            <a:off x="2729948" y="2226365"/>
            <a:ext cx="75570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600"/>
              <a:t> Aggressive Outreach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600"/>
              <a:t> Increase number of consumers served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600"/>
              <a:t>Improve collaboration with El Paso Transport Authority (ETA)</a:t>
            </a:r>
          </a:p>
          <a:p>
            <a:pPr marL="342900" indent="-342900">
              <a:buFont typeface="+mj-lt"/>
              <a:buAutoNum type="arabicPeriod"/>
            </a:pP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7707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65EBA-9AD9-53DF-999D-D156E4381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B257E-4BFA-BD05-340E-B2F2C6D10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>
                <a:ln w="3175" cmpd="sng"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New Partnerships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D6909-5F2E-5700-C8A3-227CAE266577}"/>
              </a:ext>
            </a:extLst>
          </p:cNvPr>
          <p:cNvSpPr txBox="1"/>
          <p:nvPr/>
        </p:nvSpPr>
        <p:spPr>
          <a:xfrm>
            <a:off x="1881555" y="2226365"/>
            <a:ext cx="8950568" cy="35394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800"/>
              <a:t>Lion’s Club – 5 Points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/>
              <a:t>Veteran’s Directive Care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/>
              <a:t>University of Texas at El Paso Occupational and  College of Health Sciences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/>
              <a:t>Centro de Salud Familiar La Fe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/>
              <a:t>First Light Federal Credit Union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/>
              <a:t>RAIZ Federal Credit Union</a:t>
            </a:r>
          </a:p>
          <a:p>
            <a:pPr marL="342900" indent="-342900">
              <a:buFont typeface="+mj-lt"/>
              <a:buAutoNum type="arabicPeriod"/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713957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B5E52-5175-8E44-81C9-DBE379201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2F2B6-43BE-06A9-20A2-CE1DFE06B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>
                <a:solidFill>
                  <a:schemeClr val="accent6">
                    <a:lumMod val="75000"/>
                  </a:schemeClr>
                </a:solidFill>
              </a:rPr>
              <a:t>Continued Partnerships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01968E-1ED8-8935-3BD5-46137DB01736}"/>
              </a:ext>
            </a:extLst>
          </p:cNvPr>
          <p:cNvSpPr txBox="1"/>
          <p:nvPr/>
        </p:nvSpPr>
        <p:spPr>
          <a:xfrm>
            <a:off x="4210878" y="2617304"/>
            <a:ext cx="55559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1. El Paso Desert ADAPT </a:t>
            </a:r>
          </a:p>
          <a:p>
            <a:r>
              <a:rPr lang="en-US" sz="2800"/>
              <a:t>2. Grupo Dignidad, </a:t>
            </a:r>
            <a:r>
              <a:rPr lang="en-US" sz="2800" err="1"/>
              <a:t>Igualdad</a:t>
            </a:r>
            <a:r>
              <a:rPr lang="en-US" sz="2800"/>
              <a:t> y </a:t>
            </a:r>
            <a:r>
              <a:rPr lang="en-US" sz="2800" err="1"/>
              <a:t>Oportunidad</a:t>
            </a:r>
            <a:r>
              <a:rPr lang="en-US" sz="2800"/>
              <a:t> (DIO)</a:t>
            </a:r>
          </a:p>
          <a:p>
            <a:r>
              <a:rPr lang="en-US" sz="2800"/>
              <a:t>3. EPCC - Center for Students with Disabilities</a:t>
            </a:r>
          </a:p>
          <a:p>
            <a:r>
              <a:rPr lang="en-US" sz="2800"/>
              <a:t>5. UTEP - Center for Accommodations and Supports </a:t>
            </a:r>
          </a:p>
        </p:txBody>
      </p:sp>
    </p:spTree>
    <p:extLst>
      <p:ext uri="{BB962C8B-B14F-4D97-AF65-F5344CB8AC3E}">
        <p14:creationId xmlns:p14="http://schemas.microsoft.com/office/powerpoint/2010/main" val="3618543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57F0E0-6F8A-E72F-E316-21ACAA8730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>
              <a:latin typeface="Aptos Black" panose="020F0502020204030204" pitchFamily="34" charset="0"/>
            </a:endParaRPr>
          </a:p>
          <a:p>
            <a:pPr marL="0" indent="0">
              <a:buNone/>
            </a:pPr>
            <a:endParaRPr lang="en-US">
              <a:latin typeface="Aptos Black" panose="020F0502020204030204" pitchFamily="34" charset="0"/>
            </a:endParaRPr>
          </a:p>
          <a:p>
            <a:pPr marL="0" indent="0" algn="ctr">
              <a:buNone/>
            </a:pPr>
            <a:r>
              <a:rPr lang="en-US" sz="6000">
                <a:latin typeface="Aptos SemiBold" panose="020F050202020403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50144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CF6CC4E-F8AE-46B8-AF42-C264DA9FF8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AEAD399-3691-4CD7-B52B-C9B09436EF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10AD751-06FB-4939-907D-5875B9B6B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534E01E2-CF3B-4438-B865-7B0F1D9466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1779656F-F5D3-4C3F-A487-6302E3652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E472999E-58E4-45E0-8214-7F53A22709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538931F4-BE0D-49CA-A368-314C02CCB7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55D5D95-2CE1-35EA-74DE-6B337A617DA6}"/>
              </a:ext>
            </a:extLst>
          </p:cNvPr>
          <p:cNvSpPr txBox="1"/>
          <p:nvPr/>
        </p:nvSpPr>
        <p:spPr>
          <a:xfrm>
            <a:off x="1268411" y="1102517"/>
            <a:ext cx="3348327" cy="4455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en-US" sz="2400"/>
              <a:t>1220 Golden Key Circle</a:t>
            </a:r>
          </a:p>
          <a:p>
            <a:pPr indent="-2286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en-US" sz="2400"/>
              <a:t>El Paso, Texas 79925 </a:t>
            </a:r>
          </a:p>
          <a:p>
            <a:pPr indent="-2286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en-US" sz="2400"/>
              <a:t>V/TTY: (915) 591-0800</a:t>
            </a:r>
          </a:p>
          <a:p>
            <a:pPr indent="-2286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en-US" sz="2400"/>
              <a:t>Fax: (915) 591-3506</a:t>
            </a:r>
          </a:p>
          <a:p>
            <a:pPr indent="-2286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r>
              <a:rPr lang="en-US" sz="2400"/>
              <a:t>Website: Volarcil.org</a:t>
            </a:r>
          </a:p>
        </p:txBody>
      </p:sp>
      <p:sp>
        <p:nvSpPr>
          <p:cNvPr id="18" name="Rounded Rectangle 16">
            <a:extLst>
              <a:ext uri="{FF2B5EF4-FFF2-40B4-BE49-F238E27FC236}">
                <a16:creationId xmlns:a16="http://schemas.microsoft.com/office/drawing/2014/main" id="{2D6217BA-2280-4A9E-9B69-707DF5052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1162" y="648931"/>
            <a:ext cx="6881862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0F00CB-99FA-DC7C-CDB4-E6EF26D2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33"/>
            <a:ext cx="12192000" cy="683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45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A2C4C-9692-9251-2448-7CBE0C00C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3475653"/>
          </a:xfrm>
        </p:spPr>
        <p:txBody>
          <a:bodyPr>
            <a:normAutofit fontScale="90000"/>
          </a:bodyPr>
          <a:lstStyle/>
          <a:p>
            <a:r>
              <a:rPr lang="en-US" sz="8000" b="1"/>
              <a:t>ACCOMPLISHMENTS</a:t>
            </a:r>
            <a:br>
              <a:rPr lang="en-US" sz="8000" b="1"/>
            </a:br>
            <a:br>
              <a:rPr lang="en-US" sz="8000" b="1"/>
            </a:br>
            <a:r>
              <a:rPr lang="en-US" sz="5000" b="1">
                <a:solidFill>
                  <a:schemeClr val="accent6">
                    <a:lumMod val="50000"/>
                  </a:schemeClr>
                </a:solidFill>
              </a:rPr>
              <a:t>1. Electronic Voting Machines</a:t>
            </a:r>
            <a:br>
              <a:rPr lang="en-US" sz="5000" b="1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5000" b="1">
                <a:solidFill>
                  <a:schemeClr val="accent6">
                    <a:lumMod val="50000"/>
                  </a:schemeClr>
                </a:solidFill>
              </a:rPr>
              <a:t>2. Accessible Stadium Style Movie Theaters</a:t>
            </a:r>
            <a:br>
              <a:rPr lang="en-US" sz="5000" b="1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sz="5000" b="1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5000" b="1">
                <a:solidFill>
                  <a:schemeClr val="accent6">
                    <a:lumMod val="50000"/>
                  </a:schemeClr>
                </a:solidFill>
              </a:rPr>
              <a:t>James C. Harrington, Attorney at Law</a:t>
            </a:r>
          </a:p>
        </p:txBody>
      </p:sp>
    </p:spTree>
    <p:extLst>
      <p:ext uri="{BB962C8B-B14F-4D97-AF65-F5344CB8AC3E}">
        <p14:creationId xmlns:p14="http://schemas.microsoft.com/office/powerpoint/2010/main" val="62255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11322-8864-1283-4B2E-56EF84286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1472" y="2240103"/>
            <a:ext cx="3041557" cy="4522647"/>
          </a:xfrm>
          <a:effectLst/>
        </p:spPr>
        <p:txBody>
          <a:bodyPr anchor="ctr">
            <a:normAutofit/>
          </a:bodyPr>
          <a:lstStyle/>
          <a:p>
            <a:pPr algn="l"/>
            <a:r>
              <a:rPr lang="en-US" sz="4400" b="1">
                <a:ln w="3175" cmpd="sng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5 Core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5D650-6B94-9358-7014-A3BEB7239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7650" y="247650"/>
            <a:ext cx="7722325" cy="65151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b="1" i="0">
                <a:effectLst/>
                <a:latin typeface="Source Sans Pro Web"/>
              </a:rPr>
              <a:t>Information and Referral</a:t>
            </a:r>
            <a:r>
              <a:rPr lang="en-US" b="0" i="0">
                <a:effectLst/>
                <a:latin typeface="Source Sans Pro Web"/>
              </a:rPr>
              <a:t>: Get help accessing the information and resources you need to achieve your goals.</a:t>
            </a:r>
          </a:p>
          <a:p>
            <a:pPr>
              <a:lnSpc>
                <a:spcPct val="90000"/>
              </a:lnSpc>
            </a:pPr>
            <a:r>
              <a:rPr lang="en-US" b="1" i="0">
                <a:effectLst/>
                <a:latin typeface="Source Sans Pro Web"/>
              </a:rPr>
              <a:t>Advocacy</a:t>
            </a:r>
            <a:r>
              <a:rPr lang="en-US" b="0" i="0">
                <a:effectLst/>
                <a:latin typeface="Source Sans Pro Web"/>
              </a:rPr>
              <a:t>: Learn how to advocate for equal rights, accessible housing and transportation, and more.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b="1" i="0">
                <a:effectLst/>
                <a:latin typeface="Source Sans Pro Web"/>
              </a:rPr>
              <a:t>Independent Living Skills</a:t>
            </a:r>
            <a:r>
              <a:rPr lang="en-US" b="0" i="0">
                <a:effectLst/>
                <a:latin typeface="Source Sans Pro Web"/>
              </a:rPr>
              <a:t>: Receive training in specific everyday skills essential to living independently, such as meal preparation.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b="1" i="0">
                <a:effectLst/>
                <a:latin typeface="Source Sans Pro Web"/>
              </a:rPr>
              <a:t>Peer Counseling/Support</a:t>
            </a:r>
            <a:r>
              <a:rPr lang="en-US" b="0" i="0">
                <a:effectLst/>
                <a:latin typeface="Source Sans Pro Web"/>
              </a:rPr>
              <a:t>: Learn how other people with disabilities adapt to and overcome their disability.</a:t>
            </a:r>
          </a:p>
          <a:p>
            <a:pPr>
              <a:lnSpc>
                <a:spcPct val="90000"/>
              </a:lnSpc>
            </a:pPr>
            <a:r>
              <a:rPr lang="en-US" b="1" i="0">
                <a:effectLst/>
                <a:latin typeface="Source Sans Pro Web"/>
              </a:rPr>
              <a:t>Transition Services</a:t>
            </a:r>
            <a:r>
              <a:rPr lang="en-US">
                <a:latin typeface="Source Sans Pro Web"/>
              </a:rPr>
              <a:t>: 2 types</a:t>
            </a:r>
          </a:p>
          <a:p>
            <a:pPr lvl="1">
              <a:lnSpc>
                <a:spcPct val="90000"/>
              </a:lnSpc>
            </a:pPr>
            <a:r>
              <a:rPr lang="en-US" sz="1800">
                <a:latin typeface="Source Sans Pro Web"/>
              </a:rPr>
              <a:t>R</a:t>
            </a:r>
            <a:r>
              <a:rPr lang="en-US" sz="1800" b="0" i="0">
                <a:effectLst/>
                <a:latin typeface="Source Sans Pro Web"/>
              </a:rPr>
              <a:t>eceive help moving from nursing homes and other institutions to home and community-based residences </a:t>
            </a:r>
          </a:p>
          <a:p>
            <a:pPr lvl="1">
              <a:lnSpc>
                <a:spcPct val="90000"/>
              </a:lnSpc>
            </a:pPr>
            <a:r>
              <a:rPr lang="en-US" sz="1800" b="0" i="0">
                <a:effectLst/>
                <a:latin typeface="Source Sans Pro Web"/>
              </a:rPr>
              <a:t>Help transitioning from high school to employment and post-secondary education opportunities.</a:t>
            </a:r>
            <a:endParaRPr lang="en-US" b="0" i="0">
              <a:effectLst/>
              <a:latin typeface="Source Sans Pro Web"/>
            </a:endParaRPr>
          </a:p>
        </p:txBody>
      </p:sp>
    </p:spTree>
    <p:extLst>
      <p:ext uri="{BB962C8B-B14F-4D97-AF65-F5344CB8AC3E}">
        <p14:creationId xmlns:p14="http://schemas.microsoft.com/office/powerpoint/2010/main" val="1979135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5FCA9-BD69-2E60-5C43-304B2E874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13124-BBA7-E645-BE63-5CF811CBD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262" y="2063209"/>
            <a:ext cx="3041557" cy="4522647"/>
          </a:xfrm>
          <a:effectLst/>
        </p:spPr>
        <p:txBody>
          <a:bodyPr anchor="ctr">
            <a:normAutofit/>
          </a:bodyPr>
          <a:lstStyle/>
          <a:p>
            <a:pPr algn="l"/>
            <a:r>
              <a:rPr lang="en-US" sz="4400">
                <a:ln w="3175" cmpd="sng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Additional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8C89A5-294B-8AA4-1BDE-8BE253DA3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1950" y="0"/>
            <a:ext cx="7608025" cy="658585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b="1" i="0">
                <a:effectLst/>
                <a:latin typeface="Source Sans Pro Web"/>
              </a:rPr>
              <a:t>Support Services </a:t>
            </a:r>
            <a:r>
              <a:rPr lang="en-US" i="0">
                <a:effectLst/>
                <a:latin typeface="Source Sans Pro Web"/>
              </a:rPr>
              <a:t>Housing, Employment, Social Security Benefits, Transpiration</a:t>
            </a:r>
            <a:endParaRPr lang="en-US" b="1" i="0">
              <a:effectLst/>
              <a:latin typeface="Source Sans Pro Web"/>
            </a:endParaRPr>
          </a:p>
          <a:p>
            <a:pPr>
              <a:lnSpc>
                <a:spcPct val="90000"/>
              </a:lnSpc>
            </a:pPr>
            <a:r>
              <a:rPr lang="en-US" b="1" i="0">
                <a:effectLst/>
                <a:latin typeface="Source Sans Pro Web"/>
              </a:rPr>
              <a:t>Lending Closet: </a:t>
            </a:r>
            <a:r>
              <a:rPr lang="en-US" i="0">
                <a:effectLst/>
                <a:latin typeface="Source Sans Pro Web"/>
              </a:rPr>
              <a:t>Loan of durable medical equipment and donations of medical supplies to consumers </a:t>
            </a:r>
            <a:r>
              <a:rPr lang="en-US">
                <a:latin typeface="Source Sans Pro Web"/>
              </a:rPr>
              <a:t>whit</a:t>
            </a:r>
            <a:r>
              <a:rPr lang="en-US" i="0">
                <a:effectLst/>
                <a:latin typeface="Source Sans Pro Web"/>
              </a:rPr>
              <a:t> limited resources. </a:t>
            </a:r>
            <a:r>
              <a:rPr lang="en-US">
                <a:latin typeface="Source Sans Pro Web"/>
              </a:rPr>
              <a:t>(All donations are welcomed and tax deductible.)</a:t>
            </a:r>
            <a:endParaRPr lang="en-US" b="1" i="0">
              <a:effectLst/>
              <a:latin typeface="Source Sans Pro Web"/>
            </a:endParaRPr>
          </a:p>
          <a:p>
            <a:pPr>
              <a:lnSpc>
                <a:spcPct val="90000"/>
              </a:lnSpc>
            </a:pPr>
            <a:r>
              <a:rPr lang="en-US" b="1" i="0">
                <a:effectLst/>
                <a:latin typeface="Source Sans Pro Web"/>
              </a:rPr>
              <a:t>Independent Living Purchasing Services</a:t>
            </a:r>
            <a:r>
              <a:rPr lang="en-US" b="0" i="0">
                <a:effectLst/>
                <a:latin typeface="Source Sans Pro Web"/>
              </a:rPr>
              <a:t> are items or services a CIL purchases from a vendor to help increase your independence. They are provided on a sliding scale fee based on income and include:</a:t>
            </a:r>
          </a:p>
        </p:txBody>
      </p:sp>
    </p:spTree>
    <p:extLst>
      <p:ext uri="{BB962C8B-B14F-4D97-AF65-F5344CB8AC3E}">
        <p14:creationId xmlns:p14="http://schemas.microsoft.com/office/powerpoint/2010/main" val="1180187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9FAAA-37C5-884B-99B6-61D8B1AF6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838C71BA-3ABC-777C-1A8B-3F2C313D47FC}"/>
              </a:ext>
            </a:extLst>
          </p:cNvPr>
          <p:cNvSpPr txBox="1"/>
          <p:nvPr/>
        </p:nvSpPr>
        <p:spPr>
          <a:xfrm>
            <a:off x="3222010" y="147384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>
                <a:ln w="6604" cap="flat" cmpd="sng" algn="ctr">
                  <a:solidFill>
                    <a:srgbClr val="C00000"/>
                  </a:solidFill>
                  <a:prstDash val="solid"/>
                  <a:round/>
                </a:ln>
                <a:noFill/>
                <a:effectLst>
                  <a:outerShdw dist="38100" dir="2700000" algn="tl">
                    <a:schemeClr val="accent2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 Services</a:t>
            </a:r>
            <a:endParaRPr lang="en-US" sz="660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C9E9CB-8350-7AA2-0F16-B0D582D496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88298" y="2218753"/>
            <a:ext cx="2359705" cy="31242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/>
              <a:t>Newest Project</a:t>
            </a:r>
          </a:p>
        </p:txBody>
      </p:sp>
      <p:pic>
        <p:nvPicPr>
          <p:cNvPr id="1026" name="Picture 2" descr="Home - SMPDD">
            <a:extLst>
              <a:ext uri="{FF2B5EF4-FFF2-40B4-BE49-F238E27FC236}">
                <a16:creationId xmlns:a16="http://schemas.microsoft.com/office/drawing/2014/main" id="{2C7D5E10-493B-0C1C-0D9F-BF4B006CA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806" y="3780854"/>
            <a:ext cx="2974486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VDC Updated Brochure">
            <a:extLst>
              <a:ext uri="{FF2B5EF4-FFF2-40B4-BE49-F238E27FC236}">
                <a16:creationId xmlns:a16="http://schemas.microsoft.com/office/drawing/2014/main" id="{B58726F3-F6C6-03F2-AF1A-4A61D75C8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544" y="2139527"/>
            <a:ext cx="2177835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0683EDE5-0034-DA14-13A2-7A31293D65B3}"/>
              </a:ext>
            </a:extLst>
          </p:cNvPr>
          <p:cNvSpPr txBox="1">
            <a:spLocks/>
          </p:cNvSpPr>
          <p:nvPr/>
        </p:nvSpPr>
        <p:spPr>
          <a:xfrm>
            <a:off x="7887379" y="1854107"/>
            <a:ext cx="2359705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sz="4800"/>
          </a:p>
        </p:txBody>
      </p:sp>
    </p:spTree>
    <p:extLst>
      <p:ext uri="{BB962C8B-B14F-4D97-AF65-F5344CB8AC3E}">
        <p14:creationId xmlns:p14="http://schemas.microsoft.com/office/powerpoint/2010/main" val="3755778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8" name="Group 2067">
            <a:extLst>
              <a:ext uri="{FF2B5EF4-FFF2-40B4-BE49-F238E27FC236}">
                <a16:creationId xmlns:a16="http://schemas.microsoft.com/office/drawing/2014/main" id="{729D1C44-1DC2-46A3-AF4D-6CF3F03E7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069" name="Freeform 6">
              <a:extLst>
                <a:ext uri="{FF2B5EF4-FFF2-40B4-BE49-F238E27FC236}">
                  <a16:creationId xmlns:a16="http://schemas.microsoft.com/office/drawing/2014/main" id="{38441D71-9427-4E52-9D00-DA5DCD608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" name="Freeform 7">
              <a:extLst>
                <a:ext uri="{FF2B5EF4-FFF2-40B4-BE49-F238E27FC236}">
                  <a16:creationId xmlns:a16="http://schemas.microsoft.com/office/drawing/2014/main" id="{99D64EDB-A847-4FFD-A1A0-F682EFB878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" name="Freeform 9">
              <a:extLst>
                <a:ext uri="{FF2B5EF4-FFF2-40B4-BE49-F238E27FC236}">
                  <a16:creationId xmlns:a16="http://schemas.microsoft.com/office/drawing/2014/main" id="{E1462D21-CAC4-4C52-95C9-E5C0DE3E9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2" name="Freeform 10">
              <a:extLst>
                <a:ext uri="{FF2B5EF4-FFF2-40B4-BE49-F238E27FC236}">
                  <a16:creationId xmlns:a16="http://schemas.microsoft.com/office/drawing/2014/main" id="{9A48DF8F-07DF-48F2-944C-97808BBD26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3" name="Freeform 11">
              <a:extLst>
                <a:ext uri="{FF2B5EF4-FFF2-40B4-BE49-F238E27FC236}">
                  <a16:creationId xmlns:a16="http://schemas.microsoft.com/office/drawing/2014/main" id="{1DBC7527-D323-4A52-8055-50480E532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4" name="Freeform 12">
              <a:extLst>
                <a:ext uri="{FF2B5EF4-FFF2-40B4-BE49-F238E27FC236}">
                  <a16:creationId xmlns:a16="http://schemas.microsoft.com/office/drawing/2014/main" id="{7FDC9880-BEB7-4458-9A76-FD74CA58DA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2B35B1B-A17F-2307-1586-602162882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2904" y="1555959"/>
            <a:ext cx="3840305" cy="160167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r"/>
            <a:r>
              <a:rPr lang="en-US" sz="6000"/>
              <a:t>New Projects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8EC3479-9A20-3EEF-EF53-EF6E4ED19996}"/>
              </a:ext>
            </a:extLst>
          </p:cNvPr>
          <p:cNvSpPr txBox="1">
            <a:spLocks/>
          </p:cNvSpPr>
          <p:nvPr/>
        </p:nvSpPr>
        <p:spPr>
          <a:xfrm>
            <a:off x="2047875" y="126439"/>
            <a:ext cx="5989392" cy="16016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2800" b="1">
                <a:ln w="3175" cmpd="sng">
                  <a:solidFill>
                    <a:schemeClr val="accent3">
                      <a:lumMod val="75000"/>
                    </a:schemeClr>
                  </a:solidFill>
                </a:ln>
                <a:latin typeface="+mn-lt"/>
                <a:ea typeface="+mn-ea"/>
                <a:cs typeface="+mn-cs"/>
              </a:rPr>
              <a:t>Partners and Collaborators Independent Living Purchasing Services</a:t>
            </a:r>
          </a:p>
        </p:txBody>
      </p:sp>
      <p:sp>
        <p:nvSpPr>
          <p:cNvPr id="2076" name="Rounded Rectangle 4">
            <a:extLst>
              <a:ext uri="{FF2B5EF4-FFF2-40B4-BE49-F238E27FC236}">
                <a16:creationId xmlns:a16="http://schemas.microsoft.com/office/drawing/2014/main" id="{0DF3F811-7293-4792-B4BE-C473322AAC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648931"/>
            <a:ext cx="3982086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El Paso Downtown Lions Club – Chartered May 19, 1923">
            <a:extLst>
              <a:ext uri="{FF2B5EF4-FFF2-40B4-BE49-F238E27FC236}">
                <a16:creationId xmlns:a16="http://schemas.microsoft.com/office/drawing/2014/main" id="{5457DDD5-F744-056E-21CB-CC22058C8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73801" y="1614524"/>
            <a:ext cx="3341190" cy="334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0803EE-4626-3D8A-29F3-B78C364028E6}"/>
              </a:ext>
            </a:extLst>
          </p:cNvPr>
          <p:cNvSpPr txBox="1"/>
          <p:nvPr/>
        </p:nvSpPr>
        <p:spPr>
          <a:xfrm>
            <a:off x="4097975" y="3677519"/>
            <a:ext cx="367816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Collaborating and supporting people with vision impairment and doing outreach</a:t>
            </a:r>
          </a:p>
        </p:txBody>
      </p:sp>
    </p:spTree>
    <p:extLst>
      <p:ext uri="{BB962C8B-B14F-4D97-AF65-F5344CB8AC3E}">
        <p14:creationId xmlns:p14="http://schemas.microsoft.com/office/powerpoint/2010/main" val="4291202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D489AF-FED8-D25B-C164-BCAF9EA29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5" name="Group 2054">
            <a:extLst>
              <a:ext uri="{FF2B5EF4-FFF2-40B4-BE49-F238E27FC236}">
                <a16:creationId xmlns:a16="http://schemas.microsoft.com/office/drawing/2014/main" id="{8B50356B-528D-27D1-49CE-57670DC0D4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056" name="Freeform 6">
              <a:extLst>
                <a:ext uri="{FF2B5EF4-FFF2-40B4-BE49-F238E27FC236}">
                  <a16:creationId xmlns:a16="http://schemas.microsoft.com/office/drawing/2014/main" id="{9752882F-1496-5C88-EF1E-E7D229427F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7" name="Freeform 7">
              <a:extLst>
                <a:ext uri="{FF2B5EF4-FFF2-40B4-BE49-F238E27FC236}">
                  <a16:creationId xmlns:a16="http://schemas.microsoft.com/office/drawing/2014/main" id="{BA1703EC-8BE3-193A-0931-3BEAAA942C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8" name="Freeform 9">
              <a:extLst>
                <a:ext uri="{FF2B5EF4-FFF2-40B4-BE49-F238E27FC236}">
                  <a16:creationId xmlns:a16="http://schemas.microsoft.com/office/drawing/2014/main" id="{37C6DE2C-649B-A642-2B32-ED6EFF92B8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9" name="Freeform 10">
              <a:extLst>
                <a:ext uri="{FF2B5EF4-FFF2-40B4-BE49-F238E27FC236}">
                  <a16:creationId xmlns:a16="http://schemas.microsoft.com/office/drawing/2014/main" id="{3D897312-D954-7E07-60BB-E8937E6102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0" name="Freeform 11">
              <a:extLst>
                <a:ext uri="{FF2B5EF4-FFF2-40B4-BE49-F238E27FC236}">
                  <a16:creationId xmlns:a16="http://schemas.microsoft.com/office/drawing/2014/main" id="{CF8495F9-C73B-FB89-5D21-40E6828C9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1" name="Freeform 12">
              <a:extLst>
                <a:ext uri="{FF2B5EF4-FFF2-40B4-BE49-F238E27FC236}">
                  <a16:creationId xmlns:a16="http://schemas.microsoft.com/office/drawing/2014/main" id="{8211FBCF-DB35-929E-E767-98649D637A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83934C8-03E4-202B-6A75-6CA05523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3785" y="1380068"/>
            <a:ext cx="4978303" cy="261619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000"/>
              <a:t>New Projects</a:t>
            </a:r>
          </a:p>
        </p:txBody>
      </p:sp>
      <p:sp>
        <p:nvSpPr>
          <p:cNvPr id="2063" name="Rounded Rectangle 4">
            <a:extLst>
              <a:ext uri="{FF2B5EF4-FFF2-40B4-BE49-F238E27FC236}">
                <a16:creationId xmlns:a16="http://schemas.microsoft.com/office/drawing/2014/main" id="{B55DA301-CA42-624B-2578-34CDD6C8CF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648931"/>
            <a:ext cx="3982086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D807D-E919-2518-3F66-86893774BD6A}"/>
              </a:ext>
            </a:extLst>
          </p:cNvPr>
          <p:cNvSpPr txBox="1"/>
          <p:nvPr/>
        </p:nvSpPr>
        <p:spPr>
          <a:xfrm rot="10800000" flipH="1" flipV="1">
            <a:off x="7841698" y="1239025"/>
            <a:ext cx="33660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/>
              <a:t>Vision Impairment Support Group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7F6E80-41AC-5589-7367-45B2404437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861" y="2643535"/>
            <a:ext cx="1880214" cy="250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36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3AA49-6FAE-6342-2C96-DD248F852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4895" y="-214937"/>
            <a:ext cx="10018713" cy="1752599"/>
          </a:xfrm>
        </p:spPr>
        <p:txBody>
          <a:bodyPr/>
          <a:lstStyle/>
          <a:p>
            <a:r>
              <a:rPr lang="en-US" b="1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700000" algn="tl">
                    <a:schemeClr val="accent2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Projects</a:t>
            </a:r>
            <a:endParaRPr lang="en-US"/>
          </a:p>
        </p:txBody>
      </p:sp>
      <p:pic>
        <p:nvPicPr>
          <p:cNvPr id="2050" name="Picture 2" descr="UTEP Department of Occupational Therapy ...">
            <a:extLst>
              <a:ext uri="{FF2B5EF4-FFF2-40B4-BE49-F238E27FC236}">
                <a16:creationId xmlns:a16="http://schemas.microsoft.com/office/drawing/2014/main" id="{F8C99B06-BB97-A601-FF10-554348CC7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822" y="1728588"/>
            <a:ext cx="1248122" cy="124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UTEP Public Health Sciences (@utepphs ...">
            <a:extLst>
              <a:ext uri="{FF2B5EF4-FFF2-40B4-BE49-F238E27FC236}">
                <a16:creationId xmlns:a16="http://schemas.microsoft.com/office/drawing/2014/main" id="{F6277203-D87A-D259-44E2-08D42B7A6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137" y="1728588"/>
            <a:ext cx="1253694" cy="124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l Paso Community Foundation">
            <a:extLst>
              <a:ext uri="{FF2B5EF4-FFF2-40B4-BE49-F238E27FC236}">
                <a16:creationId xmlns:a16="http://schemas.microsoft.com/office/drawing/2014/main" id="{6FF00137-A0CF-5DF9-A8FC-E15C57D98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487" y="1728589"/>
            <a:ext cx="3285098" cy="124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UTEP Department of Occupational Therapy ...">
            <a:extLst>
              <a:ext uri="{FF2B5EF4-FFF2-40B4-BE49-F238E27FC236}">
                <a16:creationId xmlns:a16="http://schemas.microsoft.com/office/drawing/2014/main" id="{0A989135-12B0-BF92-C31F-E98C9D86A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365" y="1728588"/>
            <a:ext cx="1248122" cy="124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row: Down 3">
            <a:extLst>
              <a:ext uri="{FF2B5EF4-FFF2-40B4-BE49-F238E27FC236}">
                <a16:creationId xmlns:a16="http://schemas.microsoft.com/office/drawing/2014/main" id="{B01F0983-8423-04DC-C187-38BB2A0B11B7}"/>
              </a:ext>
            </a:extLst>
          </p:cNvPr>
          <p:cNvSpPr/>
          <p:nvPr/>
        </p:nvSpPr>
        <p:spPr>
          <a:xfrm>
            <a:off x="2028363" y="3167636"/>
            <a:ext cx="701040" cy="85344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901982D9-2803-9CAB-28F0-3D9FBF8FCAC4}"/>
              </a:ext>
            </a:extLst>
          </p:cNvPr>
          <p:cNvSpPr/>
          <p:nvPr/>
        </p:nvSpPr>
        <p:spPr>
          <a:xfrm>
            <a:off x="6073731" y="3132483"/>
            <a:ext cx="701040" cy="85344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4060C99D-6704-EEFF-B784-F81B067AFEF9}"/>
              </a:ext>
            </a:extLst>
          </p:cNvPr>
          <p:cNvSpPr/>
          <p:nvPr/>
        </p:nvSpPr>
        <p:spPr>
          <a:xfrm>
            <a:off x="10195617" y="3167636"/>
            <a:ext cx="701040" cy="85344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147B6A-EDB0-1905-337F-53B6B47E3C60}"/>
              </a:ext>
            </a:extLst>
          </p:cNvPr>
          <p:cNvSpPr txBox="1"/>
          <p:nvPr/>
        </p:nvSpPr>
        <p:spPr>
          <a:xfrm>
            <a:off x="5394959" y="4069080"/>
            <a:ext cx="2118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/>
              <a:t>Nutrition </a:t>
            </a:r>
          </a:p>
          <a:p>
            <a:pPr algn="ctr"/>
            <a:r>
              <a:rPr lang="en-US" sz="3600"/>
              <a:t>Seminars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EABA30-D82F-65CD-3177-03594D78FAFC}"/>
              </a:ext>
            </a:extLst>
          </p:cNvPr>
          <p:cNvSpPr txBox="1"/>
          <p:nvPr/>
        </p:nvSpPr>
        <p:spPr>
          <a:xfrm>
            <a:off x="1295343" y="4021076"/>
            <a:ext cx="2486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/>
              <a:t>Strength Based Peer Mentoring</a:t>
            </a:r>
          </a:p>
        </p:txBody>
      </p:sp>
      <p:pic>
        <p:nvPicPr>
          <p:cNvPr id="9" name="Picture 8" descr="UTEP Department of Occupational Therapy ...">
            <a:extLst>
              <a:ext uri="{FF2B5EF4-FFF2-40B4-BE49-F238E27FC236}">
                <a16:creationId xmlns:a16="http://schemas.microsoft.com/office/drawing/2014/main" id="{D657C52A-35D3-580E-3A71-86381CAB9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015" y="1787027"/>
            <a:ext cx="1248122" cy="124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3B6BA30-53A9-9C76-2FAA-0A41A303AD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287" y="4153563"/>
            <a:ext cx="2486544" cy="247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776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0</TotalTime>
  <Words>403</Words>
  <Application>Microsoft Office PowerPoint</Application>
  <PresentationFormat>Widescreen</PresentationFormat>
  <Paragraphs>58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Aptos</vt:lpstr>
      <vt:lpstr>Aptos Black</vt:lpstr>
      <vt:lpstr>Aptos SemiBold</vt:lpstr>
      <vt:lpstr>Arial</vt:lpstr>
      <vt:lpstr>Calibri</vt:lpstr>
      <vt:lpstr>Corbel</vt:lpstr>
      <vt:lpstr>Source Sans Pro Web</vt:lpstr>
      <vt:lpstr>Parallax</vt:lpstr>
      <vt:lpstr>PowerPoint Presentation</vt:lpstr>
      <vt:lpstr>PowerPoint Presentation</vt:lpstr>
      <vt:lpstr>ACCOMPLISHMENTS  1. Electronic Voting Machines 2. Accessible Stadium Style Movie Theaters  James C. Harrington, Attorney at Law</vt:lpstr>
      <vt:lpstr>5 Core Services</vt:lpstr>
      <vt:lpstr>Additional Services</vt:lpstr>
      <vt:lpstr>PowerPoint Presentation</vt:lpstr>
      <vt:lpstr>New Projects</vt:lpstr>
      <vt:lpstr>New Projects</vt:lpstr>
      <vt:lpstr>Projects</vt:lpstr>
      <vt:lpstr>Current Priorities</vt:lpstr>
      <vt:lpstr>New Partnerships</vt:lpstr>
      <vt:lpstr>Continued Partnerships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Guillermo Yanez</dc:creator>
  <cp:lastModifiedBy>Matthew Dickens</cp:lastModifiedBy>
  <cp:revision>3</cp:revision>
  <dcterms:created xsi:type="dcterms:W3CDTF">2025-02-11T19:20:25Z</dcterms:created>
  <dcterms:modified xsi:type="dcterms:W3CDTF">2026-04-28T02:50:16Z</dcterms:modified>
</cp:coreProperties>
</file>